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Raleway SemiBold"/>
      <p:regular r:id="rId14"/>
      <p:bold r:id="rId15"/>
      <p:italic r:id="rId16"/>
      <p:boldItalic r:id="rId17"/>
    </p:embeddedFont>
    <p:embeddedFont>
      <p:font typeface="Raleway"/>
      <p:regular r:id="rId18"/>
      <p:bold r:id="rId19"/>
      <p:italic r:id="rId20"/>
      <p:boldItalic r:id="rId21"/>
    </p:embeddedFont>
    <p:embeddedFont>
      <p:font typeface="Caveat"/>
      <p:regular r:id="rId22"/>
      <p:bold r:id="rId23"/>
    </p:embeddedFont>
    <p:embeddedFont>
      <p:font typeface="Encode Sans"/>
      <p:regular r:id="rId24"/>
      <p:bold r:id="rId25"/>
    </p:embeddedFont>
    <p:embeddedFont>
      <p:font typeface="Encode Sans ExtraBold"/>
      <p:bold r:id="rId26"/>
    </p:embeddedFont>
    <p:embeddedFont>
      <p:font typeface="Open Sans"/>
      <p:regular r:id="rId27"/>
      <p:bold r:id="rId28"/>
      <p:italic r:id="rId29"/>
      <p:boldItalic r:id="rId30"/>
    </p:embeddedFont>
    <p:embeddedFont>
      <p:font typeface="Caveat SemiBold"/>
      <p:regular r:id="rId31"/>
      <p:bold r:id="rId32"/>
    </p:embeddedFont>
    <p:embeddedFont>
      <p:font typeface="Encode Sans Medium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35" roundtripDataSignature="AMtx7midu+MUymFWJAw+iEZi9tafGKdK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Caveat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EncodeSans-regular.fntdata"/><Relationship Id="rId23" Type="http://schemas.openxmlformats.org/officeDocument/2006/relationships/font" Target="fonts/Cave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ncodeSansExtraBold-bold.fntdata"/><Relationship Id="rId25" Type="http://schemas.openxmlformats.org/officeDocument/2006/relationships/font" Target="fonts/EncodeSans-bold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veatSemiBold-regular.fnt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33" Type="http://schemas.openxmlformats.org/officeDocument/2006/relationships/font" Target="fonts/EncodeSansMedium-regular.fntdata"/><Relationship Id="rId10" Type="http://schemas.openxmlformats.org/officeDocument/2006/relationships/slide" Target="slides/slide5.xml"/><Relationship Id="rId32" Type="http://schemas.openxmlformats.org/officeDocument/2006/relationships/font" Target="fonts/CaveatSemiBold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EncodeSansMedium-bold.fntdata"/><Relationship Id="rId15" Type="http://schemas.openxmlformats.org/officeDocument/2006/relationships/font" Target="fonts/RalewaySemiBold-bold.fntdata"/><Relationship Id="rId14" Type="http://schemas.openxmlformats.org/officeDocument/2006/relationships/font" Target="fonts/RalewaySemiBold-regular.fntdata"/><Relationship Id="rId17" Type="http://schemas.openxmlformats.org/officeDocument/2006/relationships/font" Target="fonts/RalewaySemiBold-boldItalic.fntdata"/><Relationship Id="rId16" Type="http://schemas.openxmlformats.org/officeDocument/2006/relationships/font" Target="fonts/RalewaySemiBold-italic.fntdata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" name="Google Shape;53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5.jp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xa3tPbsjCQJBIFZWxc_Zz7rvaVmp2S8a/view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4375150" y="6547274"/>
            <a:ext cx="3441700" cy="1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5596100" y="1774425"/>
            <a:ext cx="6317100" cy="32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Crónicas de prácticas: </a:t>
            </a:r>
            <a:endParaRPr b="1" i="0" sz="4000" u="none" cap="none" strike="noStrik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La comunicación de la experiencia</a:t>
            </a:r>
            <a:r>
              <a:rPr b="1" i="0" lang="en-US" sz="1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 </a:t>
            </a:r>
            <a:endParaRPr b="1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Una exploración de las reflexiones sobre las prácticas formativas multicéntricas en la carrera de medicina de la UNAJ mediante una pizarra comunicativa. </a:t>
            </a:r>
            <a:endParaRPr b="0" i="0" sz="18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5362" y="2478475"/>
            <a:ext cx="3267727" cy="1901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"/>
          <p:cNvCxnSpPr/>
          <p:nvPr/>
        </p:nvCxnSpPr>
        <p:spPr>
          <a:xfrm>
            <a:off x="5279612" y="2840600"/>
            <a:ext cx="0" cy="963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4900" y="354100"/>
            <a:ext cx="2912400" cy="10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2425650" y="5374175"/>
            <a:ext cx="73407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Natalia Deluca</a:t>
            </a:r>
            <a:endParaRPr b="0" i="0" sz="12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Asignatura Articulación Comunitaria</a:t>
            </a:r>
            <a:endParaRPr b="0" i="0" sz="12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Carrera de Medicina</a:t>
            </a:r>
            <a:endParaRPr b="0" i="0" sz="12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Universidad Nacional Arturo Jauretche</a:t>
            </a:r>
            <a:endParaRPr b="0" i="0" sz="12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0" y="0"/>
            <a:ext cx="4283100" cy="6858000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r="5400000" dist="50800">
              <a:srgbClr val="000000">
                <a:alpha val="2392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87362" y="1921000"/>
            <a:ext cx="3429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Contexto de la experiencia</a:t>
            </a:r>
            <a:endParaRPr b="1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2160587" y="3005887"/>
            <a:ext cx="1528800" cy="45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600912" y="3106162"/>
            <a:ext cx="32019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000"/>
              <a:buFont typeface="Open Sans"/>
              <a:buNone/>
            </a:pPr>
            <a:r>
              <a:rPr lang="en-US" sz="90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L</a:t>
            </a:r>
            <a:r>
              <a:rPr b="0" i="0" lang="en-US" sz="1300" u="none" cap="none" strike="noStrike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a Carrera de Medicina de la UNAJ comienza a dictarse en el año 2014 bajo una </a:t>
            </a:r>
            <a:r>
              <a:rPr lang="en-US" sz="130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currícula</a:t>
            </a:r>
            <a:r>
              <a:rPr b="0" i="0" lang="en-US" sz="1300" u="none" cap="none" strike="noStrike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innovada. Las prácticas en el escenario del plan de estudios del 2do al 4to año se realizan en 16 centros de salud de los Municipios que circunscriben la UNAJ.</a:t>
            </a:r>
            <a:endParaRPr b="0" i="0" sz="1300" u="none" cap="none" strike="noStrike">
              <a:solidFill>
                <a:srgbClr val="EFEFE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000"/>
              <a:buFont typeface="Open Sans"/>
              <a:buNone/>
            </a:pPr>
            <a:r>
              <a:rPr b="0" i="0" lang="en-US" sz="1300" u="none" cap="none" strike="noStrike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Las competencias formativas transversales constituyen la identidad de la formación, entre ellas, la comunicacion.</a:t>
            </a:r>
            <a:endParaRPr b="0" i="0" sz="1300" u="none" cap="none" strike="noStrike">
              <a:solidFill>
                <a:srgbClr val="EFEFE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EFEFE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403348" y="1539198"/>
            <a:ext cx="421939" cy="381812"/>
          </a:xfrm>
          <a:custGeom>
            <a:rect b="b" l="l" r="r" t="t"/>
            <a:pathLst>
              <a:path extrusionOk="0" h="486385" w="486385">
                <a:moveTo>
                  <a:pt x="64470" y="185994"/>
                </a:moveTo>
                <a:lnTo>
                  <a:pt x="185994" y="185994"/>
                </a:lnTo>
                <a:lnTo>
                  <a:pt x="185994" y="64470"/>
                </a:lnTo>
                <a:lnTo>
                  <a:pt x="300391" y="64470"/>
                </a:lnTo>
                <a:lnTo>
                  <a:pt x="300391" y="185994"/>
                </a:lnTo>
                <a:lnTo>
                  <a:pt x="421915" y="185994"/>
                </a:lnTo>
                <a:lnTo>
                  <a:pt x="421915" y="300391"/>
                </a:lnTo>
                <a:lnTo>
                  <a:pt x="300391" y="300391"/>
                </a:lnTo>
                <a:lnTo>
                  <a:pt x="300391" y="421915"/>
                </a:lnTo>
                <a:lnTo>
                  <a:pt x="185994" y="421915"/>
                </a:lnTo>
                <a:lnTo>
                  <a:pt x="185994" y="300391"/>
                </a:lnTo>
                <a:lnTo>
                  <a:pt x="64470" y="30039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7376" y="3310675"/>
            <a:ext cx="6033677" cy="34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 b="14138" l="0" r="0" t="5519"/>
          <a:stretch/>
        </p:blipFill>
        <p:spPr>
          <a:xfrm>
            <a:off x="5561587" y="118275"/>
            <a:ext cx="5085245" cy="306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425" y="4675025"/>
            <a:ext cx="1326919" cy="165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2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4241800" y="339725"/>
            <a:ext cx="7104062" cy="4070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846137" y="1335087"/>
            <a:ext cx="574675" cy="574675"/>
          </a:xfrm>
          <a:custGeom>
            <a:rect b="b" l="l" r="r" t="t"/>
            <a:pathLst>
              <a:path extrusionOk="0" h="575488" w="575488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1476848" y="1877200"/>
            <a:ext cx="3004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200"/>
              <a:buFont typeface="Open Sans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Objetivo</a:t>
            </a:r>
            <a:endParaRPr b="1" i="0" sz="14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1608137" y="2619375"/>
            <a:ext cx="1252537" cy="7937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2974590" y="2386008"/>
            <a:ext cx="1267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200"/>
              <a:buFont typeface="Open Sans"/>
              <a:buNone/>
            </a:pPr>
            <a:r>
              <a:rPr b="0" i="1" lang="en-US" sz="1900" u="none" cap="none" strike="noStrike">
                <a:solidFill>
                  <a:schemeClr val="lt1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Cronicas de practicas</a:t>
            </a:r>
            <a:endParaRPr b="0" i="1" sz="1900" u="none" cap="none" strike="noStrike">
              <a:solidFill>
                <a:schemeClr val="lt1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7021512" y="4660900"/>
            <a:ext cx="215900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472362" y="4660900"/>
            <a:ext cx="214312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7923212" y="4660900"/>
            <a:ext cx="214312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b="-2082" l="-42551" r="0" t="0"/>
          <a:stretch/>
        </p:blipFill>
        <p:spPr>
          <a:xfrm>
            <a:off x="4241800" y="339725"/>
            <a:ext cx="7104050" cy="4070348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A5A5A5"/>
              </a:gs>
            </a:gsLst>
            <a:lin ang="2700006" scaled="0"/>
          </a:gradFill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487350" y="3429000"/>
            <a:ext cx="4865700" cy="2872200"/>
          </a:xfrm>
          <a:prstGeom prst="rect">
            <a:avLst/>
          </a:prstGeom>
          <a:solidFill>
            <a:srgbClr val="0194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87350" y="3779850"/>
            <a:ext cx="48657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Objetivo: Valorar la adquisición de habilidades en comunicación necesarias para configurar </a:t>
            </a:r>
            <a:r>
              <a:rPr b="1" i="1" lang="en-US" sz="18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buenas prácticas reflexivas </a:t>
            </a:r>
            <a:r>
              <a:rPr b="1" i="0" lang="en-US" sz="18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sobre las actividades de formación en los centros de salud universitarios de la asignatura Articulación Comunitaria 3 de la carrera de medicina de la UNAJ.</a:t>
            </a:r>
            <a:endParaRPr b="1" i="0" sz="3100" u="none" cap="none" strike="noStrike">
              <a:solidFill>
                <a:srgbClr val="E5E8F7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/>
        </p:nvSpPr>
        <p:spPr>
          <a:xfrm>
            <a:off x="1276350" y="252412"/>
            <a:ext cx="2857500" cy="4926012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63500" dir="5400000" dist="50800">
              <a:srgbClr val="000000">
                <a:alpha val="4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10830275" y="5866512"/>
            <a:ext cx="556938" cy="574049"/>
          </a:xfrm>
          <a:custGeom>
            <a:rect b="b" l="l" r="r" t="t"/>
            <a:pathLst>
              <a:path extrusionOk="0" h="575488" w="556938">
                <a:moveTo>
                  <a:pt x="73822" y="222248"/>
                </a:moveTo>
                <a:lnTo>
                  <a:pt x="212973" y="222248"/>
                </a:lnTo>
                <a:lnTo>
                  <a:pt x="212973" y="76281"/>
                </a:lnTo>
                <a:lnTo>
                  <a:pt x="343965" y="76281"/>
                </a:lnTo>
                <a:lnTo>
                  <a:pt x="343965" y="222248"/>
                </a:lnTo>
                <a:lnTo>
                  <a:pt x="483116" y="222248"/>
                </a:lnTo>
                <a:lnTo>
                  <a:pt x="483116" y="353240"/>
                </a:lnTo>
                <a:lnTo>
                  <a:pt x="343965" y="353240"/>
                </a:lnTo>
                <a:lnTo>
                  <a:pt x="343965" y="499207"/>
                </a:lnTo>
                <a:lnTo>
                  <a:pt x="212973" y="499207"/>
                </a:lnTo>
                <a:lnTo>
                  <a:pt x="212973" y="353240"/>
                </a:lnTo>
                <a:lnTo>
                  <a:pt x="73822" y="3532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5045303" y="502550"/>
            <a:ext cx="35013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4400"/>
              <a:buFont typeface="Open Sans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Cronicas de Practicas</a:t>
            </a:r>
            <a:endParaRPr b="1" i="0" sz="1400" u="none" cap="none" strike="noStrik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7906275" y="1659837"/>
            <a:ext cx="1211400" cy="77700"/>
          </a:xfrm>
          <a:prstGeom prst="roundRect">
            <a:avLst>
              <a:gd fmla="val 16667" name="adj"/>
            </a:avLst>
          </a:prstGeom>
          <a:solidFill>
            <a:srgbClr val="EC37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5045302" y="2156375"/>
            <a:ext cx="612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Marco conceptual y metodológico</a:t>
            </a:r>
            <a:endParaRPr b="0" i="0" sz="1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1276350" y="5346700"/>
            <a:ext cx="2857500" cy="1511300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r="5400000" dist="50800">
              <a:srgbClr val="000000">
                <a:alpha val="4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5873974" y="2917400"/>
            <a:ext cx="4956300" cy="3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Los modelos de educación médica innovada requiere de explorar modalidades de intervención para promover conocimiento situado.  </a:t>
            </a:r>
            <a:r>
              <a:rPr b="1" i="0" lang="en-US" sz="14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Se trata de un relato de experiencia bajo la modalidad de investigación-acción sobre las barreras, facilitadores, fortalezas y debilidades de las prácticas realizadas en el centro de salud. </a:t>
            </a:r>
            <a:r>
              <a:rPr b="0" i="0" lang="en-US" sz="14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El contexto de trabajo es la asignatura práctica Articulación Comunitaria 3 ubicada en el 4to año de la carrera y representa el último año formativo en el centro de atención primaria de la salud. </a:t>
            </a:r>
            <a:endParaRPr b="0" i="0" sz="14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 través de una pizarra colaborativa se intercambiaron ideas, percepciones y conocimientos para valorar la adquisición de habilidades en comunicación necesarias para configurar buenas prácticas reflexivas.</a:t>
            </a:r>
            <a:r>
              <a:rPr b="0" i="0" lang="en-US" sz="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descr="Лекарство" id="134" name="Google Shape;1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5312" y="2969537"/>
            <a:ext cx="8191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4">
            <a:alphaModFix/>
          </a:blip>
          <a:srcRect b="4031" l="24212" r="35547" t="9252"/>
          <a:stretch/>
        </p:blipFill>
        <p:spPr>
          <a:xfrm>
            <a:off x="1276350" y="252400"/>
            <a:ext cx="2857500" cy="4926024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A5A5A5"/>
              </a:gs>
            </a:gsLst>
            <a:lin ang="2700006" scaled="0"/>
          </a:gradFill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6680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/>
        </p:nvSpPr>
        <p:spPr>
          <a:xfrm>
            <a:off x="985837" y="363537"/>
            <a:ext cx="3513137" cy="1974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993775" y="2543175"/>
            <a:ext cx="3514725" cy="1976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5605150" y="2560625"/>
            <a:ext cx="5184600" cy="39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0" y="3692525"/>
            <a:ext cx="4822825" cy="316547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4416100" y="3692525"/>
            <a:ext cx="574049" cy="576927"/>
          </a:xfrm>
          <a:custGeom>
            <a:rect b="b" l="l" r="r" t="t"/>
            <a:pathLst>
              <a:path extrusionOk="0" h="575488" w="575488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rgbClr val="EC37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5253024" y="487350"/>
            <a:ext cx="474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Open Sans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Resultados</a:t>
            </a:r>
            <a:endParaRPr b="1" i="0" sz="14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304000" y="4399413"/>
            <a:ext cx="41121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b="0" i="0" lang="en-US" sz="4400" u="none" cap="none" strike="noStrike">
                <a:solidFill>
                  <a:srgbClr val="274EEA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Comunicar la experiencia</a:t>
            </a:r>
            <a:endParaRPr b="0" i="0" sz="1400" u="none" cap="none" strike="noStrike">
              <a:solidFill>
                <a:srgbClr val="000000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323650" y="5707325"/>
            <a:ext cx="4072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2800"/>
              <a:buFont typeface="Open Sans"/>
              <a:buNone/>
            </a:pPr>
            <a:r>
              <a:rPr b="0" i="0" lang="en-US" sz="2800" u="none" cap="none" strike="noStrike">
                <a:solidFill>
                  <a:srgbClr val="274EEA"/>
                </a:solidFill>
                <a:latin typeface="Encode Sans"/>
                <a:ea typeface="Encode Sans"/>
                <a:cs typeface="Encode Sans"/>
                <a:sym typeface="Encode Sans"/>
              </a:rPr>
              <a:t>Para recuperar aprendizajes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10438037" y="6602837"/>
            <a:ext cx="1357200" cy="58800"/>
          </a:xfrm>
          <a:prstGeom prst="roundRect">
            <a:avLst>
              <a:gd fmla="val 16667" name="adj"/>
            </a:avLst>
          </a:prstGeom>
          <a:solidFill>
            <a:srgbClr val="EC37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5253037" y="1222375"/>
            <a:ext cx="59451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Se compartieron 62 reflexiones en la pizarra colaborativa de la aplicación PADLET de docentes y estudiantes que confluyen analizando la práctica. Entre los facilitadores identificados fueron el compromiso y el intercambio con el equipo de salud, el vínculo con la comunidad y el trabajo en equipo. Las barreras predominantes fueron: la falta de espacio físico y los amplios marcos teóricos que acompañaron las actividades. Las debilidades detectadas fueron falta de experiencia y escasa preparación de las modalidades de actividad. Las fortalezas son la misión de la asignatura, el compromiso y la vinculación con la comunidad.</a:t>
            </a:r>
            <a:endParaRPr b="0" i="0" sz="10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100"/>
              <a:buFont typeface="Open Sans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680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 title="video1076261313.mp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05138" y="2560625"/>
            <a:ext cx="5240867" cy="39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7875" y="363525"/>
            <a:ext cx="2633123" cy="19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/>
        </p:nvSpPr>
        <p:spPr>
          <a:xfrm>
            <a:off x="6880225" y="1066800"/>
            <a:ext cx="4572000" cy="57912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63500" dir="5400000" dist="50800">
              <a:srgbClr val="000000">
                <a:alpha val="4705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0" y="3157537"/>
            <a:ext cx="7562850" cy="3736975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r="5400000" dist="50800">
              <a:srgbClr val="000000">
                <a:alpha val="4705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487362" y="1900237"/>
            <a:ext cx="5346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Open Sans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Conclusiones en tres dimensiones</a:t>
            </a:r>
            <a:endParaRPr b="1" i="0" sz="14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4886962" y="1442287"/>
            <a:ext cx="576927" cy="589586"/>
          </a:xfrm>
          <a:custGeom>
            <a:rect b="b" l="l" r="r" t="t"/>
            <a:pathLst>
              <a:path extrusionOk="0" h="589586" w="575488">
                <a:moveTo>
                  <a:pt x="76281" y="227116"/>
                </a:moveTo>
                <a:lnTo>
                  <a:pt x="220067" y="227116"/>
                </a:lnTo>
                <a:lnTo>
                  <a:pt x="220067" y="78150"/>
                </a:lnTo>
                <a:lnTo>
                  <a:pt x="355421" y="78150"/>
                </a:lnTo>
                <a:lnTo>
                  <a:pt x="355421" y="227116"/>
                </a:lnTo>
                <a:lnTo>
                  <a:pt x="499207" y="227116"/>
                </a:lnTo>
                <a:lnTo>
                  <a:pt x="499207" y="362470"/>
                </a:lnTo>
                <a:lnTo>
                  <a:pt x="355421" y="362470"/>
                </a:lnTo>
                <a:lnTo>
                  <a:pt x="355421" y="511436"/>
                </a:lnTo>
                <a:lnTo>
                  <a:pt x="220067" y="511436"/>
                </a:lnTo>
                <a:lnTo>
                  <a:pt x="220067" y="362470"/>
                </a:lnTo>
                <a:lnTo>
                  <a:pt x="76281" y="362470"/>
                </a:lnTo>
                <a:close/>
              </a:path>
            </a:pathLst>
          </a:custGeom>
          <a:solidFill>
            <a:srgbClr val="274E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0225" y="1042675"/>
            <a:ext cx="4572000" cy="31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/>
          <p:nvPr/>
        </p:nvSpPr>
        <p:spPr>
          <a:xfrm>
            <a:off x="5358450" y="2151900"/>
            <a:ext cx="1357200" cy="45900"/>
          </a:xfrm>
          <a:prstGeom prst="roundRect">
            <a:avLst>
              <a:gd fmla="val 16667" name="adj"/>
            </a:avLst>
          </a:prstGeom>
          <a:solidFill>
            <a:srgbClr val="274E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557199" y="3445463"/>
            <a:ext cx="6323100" cy="3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000"/>
              <a:buFont typeface="Open Sans"/>
              <a:buNone/>
            </a:pPr>
            <a:r>
              <a:rPr b="0" i="0" lang="en-US" sz="33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Dimension </a:t>
            </a:r>
            <a:r>
              <a:rPr b="1" i="0" lang="en-US" sz="37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1</a:t>
            </a:r>
            <a:endParaRPr b="1" i="0" sz="37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25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Aprender a comunicar una reflexión es una habilidad cognitiva que permite a estudiantes ser «actores de su aprendizaje, mediante el descubrimiento y la construcción de sus propios conocimientos» </a:t>
            </a:r>
            <a:endParaRPr b="1" i="0" sz="225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5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(Galvan, 2016, p. 9).</a:t>
            </a:r>
            <a:endParaRPr b="1" i="0" sz="21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/>
        </p:nvSpPr>
        <p:spPr>
          <a:xfrm>
            <a:off x="0" y="0"/>
            <a:ext cx="4981500" cy="68580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r="5400000" dist="50800">
              <a:srgbClr val="000000">
                <a:alpha val="1529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" name="Google Shape;171;p7"/>
          <p:cNvGrpSpPr/>
          <p:nvPr/>
        </p:nvGrpSpPr>
        <p:grpSpPr>
          <a:xfrm>
            <a:off x="3713162" y="163512"/>
            <a:ext cx="8186737" cy="3021012"/>
            <a:chOff x="3713093" y="163039"/>
            <a:chExt cx="8187359" cy="3021496"/>
          </a:xfrm>
        </p:grpSpPr>
        <p:sp>
          <p:nvSpPr>
            <p:cNvPr id="172" name="Google Shape;172;p7"/>
            <p:cNvSpPr txBox="1"/>
            <p:nvPr/>
          </p:nvSpPr>
          <p:spPr>
            <a:xfrm>
              <a:off x="3713093" y="163039"/>
              <a:ext cx="8187359" cy="3021496"/>
            </a:xfrm>
            <a:prstGeom prst="rect">
              <a:avLst/>
            </a:prstGeom>
            <a:solidFill>
              <a:srgbClr val="0194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173" name="Google Shape;173;p7"/>
            <p:cNvSpPr txBox="1"/>
            <p:nvPr/>
          </p:nvSpPr>
          <p:spPr>
            <a:xfrm>
              <a:off x="4751629" y="327016"/>
              <a:ext cx="2209800" cy="1170000"/>
            </a:xfrm>
            <a:prstGeom prst="rect">
              <a:avLst/>
            </a:prstGeom>
            <a:solidFill>
              <a:srgbClr val="0194D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4800"/>
                <a:buFont typeface="Century Gothic"/>
                <a:buNone/>
              </a:pPr>
              <a:r>
                <a:rPr b="0" i="0" lang="en-US" sz="3300" u="none" cap="none" strike="noStrike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Dimension </a:t>
              </a:r>
              <a:r>
                <a:rPr b="1" i="0" lang="en-US" sz="3700" u="none" cap="none" strike="noStrike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2</a:t>
              </a:r>
              <a:endParaRPr b="1" i="0" sz="37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7029303" y="611823"/>
              <a:ext cx="4371600" cy="2321700"/>
            </a:xfrm>
            <a:prstGeom prst="rect">
              <a:avLst/>
            </a:prstGeom>
            <a:solidFill>
              <a:srgbClr val="0194D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Encode Sans Medium"/>
                  <a:ea typeface="Encode Sans Medium"/>
                  <a:cs typeface="Encode Sans Medium"/>
                  <a:sym typeface="Encode Sans Medium"/>
                </a:rPr>
                <a:t>La pizarra dio cuenta de la recuperación de significados de las prácticas desde la visión de estudiantes y docentes como practicantes reflexivos, </a:t>
              </a:r>
              <a:r>
                <a:rPr b="1" i="0" lang="en-US" sz="1600" u="none" cap="none" strike="noStrike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también organiza la presentación de conocimiento situado y a comunicar la concepción en la integración teórica-práctica que ayuda a la comprensión del tema.</a:t>
              </a:r>
              <a:endParaRPr b="1" i="0" sz="16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grpSp>
        <p:nvGrpSpPr>
          <p:cNvPr id="175" name="Google Shape;175;p7"/>
          <p:cNvGrpSpPr/>
          <p:nvPr/>
        </p:nvGrpSpPr>
        <p:grpSpPr>
          <a:xfrm>
            <a:off x="4981503" y="3835300"/>
            <a:ext cx="6917625" cy="2621525"/>
            <a:chOff x="4990251" y="3834978"/>
            <a:chExt cx="6410551" cy="2621525"/>
          </a:xfrm>
        </p:grpSpPr>
        <p:sp>
          <p:nvSpPr>
            <p:cNvPr id="176" name="Google Shape;176;p7"/>
            <p:cNvSpPr txBox="1"/>
            <p:nvPr/>
          </p:nvSpPr>
          <p:spPr>
            <a:xfrm>
              <a:off x="4990251" y="3834978"/>
              <a:ext cx="2223900" cy="116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4800"/>
                <a:buFont typeface="Century Gothic"/>
                <a:buNone/>
              </a:pPr>
              <a:r>
                <a:rPr b="0" i="0" lang="en-US" sz="3300" u="none" cap="none" strike="noStrike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Dimension </a:t>
              </a:r>
              <a:endParaRPr b="0" i="0" sz="33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4800"/>
                <a:buFont typeface="Century Gothic"/>
                <a:buNone/>
              </a:pPr>
              <a:r>
                <a:rPr b="1" i="0" lang="en-US" sz="3700" u="none" cap="none" strike="noStrike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3</a:t>
              </a:r>
              <a:endParaRPr b="1" i="0" sz="37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177" name="Google Shape;177;p7"/>
            <p:cNvSpPr txBox="1"/>
            <p:nvPr/>
          </p:nvSpPr>
          <p:spPr>
            <a:xfrm>
              <a:off x="7442302" y="4065803"/>
              <a:ext cx="3958500" cy="239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650" u="none" cap="none" strike="noStrike">
                  <a:solidFill>
                    <a:schemeClr val="lt1"/>
                  </a:solidFill>
                  <a:latin typeface="Encode Sans Medium"/>
                  <a:ea typeface="Encode Sans Medium"/>
                  <a:cs typeface="Encode Sans Medium"/>
                  <a:sym typeface="Encode Sans Medium"/>
                </a:rPr>
                <a:t>Se espera construir una </a:t>
              </a:r>
              <a:r>
                <a:rPr b="1" i="0" lang="en-US" sz="1650" u="none" cap="none" strike="noStrike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comunidad de experiencias de educación médica</a:t>
              </a:r>
              <a:r>
                <a:rPr b="0" i="0" lang="en-US" sz="1650" u="none" cap="none" strike="noStrike">
                  <a:solidFill>
                    <a:schemeClr val="lt1"/>
                  </a:solidFill>
                  <a:latin typeface="Encode Sans Medium"/>
                  <a:ea typeface="Encode Sans Medium"/>
                  <a:cs typeface="Encode Sans Medium"/>
                  <a:sym typeface="Encode Sans Medium"/>
                </a:rPr>
                <a:t> que alcance comunicar el impacto de las prácticas y así fortalecer la formación mediante </a:t>
              </a:r>
              <a:r>
                <a:rPr lang="en-US" sz="1650">
                  <a:solidFill>
                    <a:schemeClr val="lt1"/>
                  </a:solidFill>
                  <a:latin typeface="Encode Sans Medium"/>
                  <a:ea typeface="Encode Sans Medium"/>
                  <a:cs typeface="Encode Sans Medium"/>
                  <a:sym typeface="Encode Sans Medium"/>
                </a:rPr>
                <a:t>curriculas</a:t>
              </a:r>
              <a:r>
                <a:rPr b="0" i="0" lang="en-US" sz="1650" u="none" cap="none" strike="noStrike">
                  <a:solidFill>
                    <a:schemeClr val="lt1"/>
                  </a:solidFill>
                  <a:latin typeface="Encode Sans Medium"/>
                  <a:ea typeface="Encode Sans Medium"/>
                  <a:cs typeface="Encode Sans Medium"/>
                  <a:sym typeface="Encode Sans Medium"/>
                </a:rPr>
                <a:t> </a:t>
              </a:r>
              <a:r>
                <a:rPr lang="en-US" sz="1650">
                  <a:solidFill>
                    <a:schemeClr val="lt1"/>
                  </a:solidFill>
                  <a:latin typeface="Encode Sans Medium"/>
                  <a:ea typeface="Encode Sans Medium"/>
                  <a:cs typeface="Encode Sans Medium"/>
                  <a:sym typeface="Encode Sans Medium"/>
                </a:rPr>
                <a:t>innovadoras</a:t>
              </a:r>
              <a:r>
                <a:rPr b="0" i="0" lang="en-US" sz="1650" u="none" cap="none" strike="noStrike">
                  <a:solidFill>
                    <a:schemeClr val="lt1"/>
                  </a:solidFill>
                  <a:latin typeface="Encode Sans Medium"/>
                  <a:ea typeface="Encode Sans Medium"/>
                  <a:cs typeface="Encode Sans Medium"/>
                  <a:sym typeface="Encode Sans Medium"/>
                </a:rPr>
                <a:t> y así reivindicar el rol de la práctica contextualizada en la comunidad como fortaleza del modelo de enseñanza. </a:t>
              </a:r>
              <a:endParaRPr b="0" i="0" sz="2100" u="none" cap="none" strike="noStrike">
                <a:solidFill>
                  <a:schemeClr val="lt1"/>
                </a:solidFill>
                <a:latin typeface="Encode Sans Medium"/>
                <a:ea typeface="Encode Sans Medium"/>
                <a:cs typeface="Encode Sans Medium"/>
                <a:sym typeface="Encode Sans Medium"/>
              </a:endParaRPr>
            </a:p>
          </p:txBody>
        </p:sp>
      </p:grpSp>
      <p:pic>
        <p:nvPicPr>
          <p:cNvPr id="178" name="Google Shape;17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25" y="3715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3875" y="163500"/>
            <a:ext cx="3066175" cy="67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8"/>
          <p:cNvPicPr preferRelativeResize="0"/>
          <p:nvPr/>
        </p:nvPicPr>
        <p:blipFill rotWithShape="1">
          <a:blip r:embed="rId3">
            <a:alphaModFix amt="80000"/>
          </a:blip>
          <a:srcRect b="0" l="0" r="0" t="0"/>
          <a:stretch/>
        </p:blipFill>
        <p:spPr>
          <a:xfrm>
            <a:off x="4375150" y="6308574"/>
            <a:ext cx="3441700" cy="1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/>
        </p:nvSpPr>
        <p:spPr>
          <a:xfrm>
            <a:off x="3855900" y="2456329"/>
            <a:ext cx="4480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b="0" i="0" lang="en-US" sz="7600" u="none" cap="none" strike="noStrike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¡Gracias!</a:t>
            </a:r>
            <a:endParaRPr b="0" i="0" sz="3600" u="none" cap="none" strike="noStrike">
              <a:solidFill>
                <a:srgbClr val="000000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pic>
        <p:nvPicPr>
          <p:cNvPr id="186" name="Google Shape;18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5025" y="4330175"/>
            <a:ext cx="7169500" cy="131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 txBox="1"/>
          <p:nvPr/>
        </p:nvSpPr>
        <p:spPr>
          <a:xfrm>
            <a:off x="2425650" y="907100"/>
            <a:ext cx="73407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Programa de Sistematización de Experiencias Arti Se Mueve</a:t>
            </a:r>
            <a:endParaRPr b="1" i="0" sz="14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Natalia Deluca</a:t>
            </a:r>
            <a:endParaRPr b="0" i="0" sz="14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Carrera de Medicina</a:t>
            </a:r>
            <a:endParaRPr b="0" i="0" sz="14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Universidad Nacional Arturo Jauretche</a:t>
            </a:r>
            <a:endParaRPr b="0" i="0" sz="14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